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0" r:id="rId2"/>
    <p:sldId id="271" r:id="rId3"/>
    <p:sldId id="272" r:id="rId4"/>
    <p:sldId id="270" r:id="rId5"/>
    <p:sldId id="274" r:id="rId6"/>
    <p:sldId id="265" r:id="rId7"/>
    <p:sldId id="273" r:id="rId8"/>
    <p:sldId id="276" r:id="rId9"/>
    <p:sldId id="279" r:id="rId10"/>
    <p:sldId id="281" r:id="rId11"/>
    <p:sldId id="275" r:id="rId12"/>
    <p:sldId id="278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F3F"/>
    <a:srgbClr val="D9D9D9"/>
    <a:srgbClr val="2F6B9B"/>
    <a:srgbClr val="E6E6E6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C9064-BEFA-430D-9680-415BBB4BBD85}" v="10" dt="2022-11-19T08:16:24.624"/>
    <p1510:client id="{5092BA29-C46C-0779-EF9C-A8941AB6BD76}" v="11" dt="2022-11-19T08:11:47.9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56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65429FA-AFC6-4ABE-8D7F-21BB8156CD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514A50-58EA-4A2C-84C4-8D0B7A66D0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04C53-22A7-4CD1-A3A4-F37C273356C1}" type="datetime1">
              <a:rPr lang="de-CH" smtClean="0"/>
              <a:t>05.12.2022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DF4BFC-14A9-4331-8F6E-90A064BE9C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ABFCBB1-5F31-499F-A1C7-8201EADF26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6F131-1B43-4045-AA89-41834D82952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5080425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69BE0-56C3-4BE8-B363-B7BCAA276005}" type="datetime1">
              <a:rPr lang="de-CH" smtClean="0"/>
              <a:t>05.12.2022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A0FA6-85D7-4349-B403-B82D7D599710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6381855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3F944-C245-41BB-BDB6-863C8ECF1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159154-EF1F-4BDB-87B0-50A330FD0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32FAA4-7929-47BD-8A7E-DF2F9E1BB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957DC0-F2B4-49B7-BCD9-39BF0F88C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C2C395-4C7E-40CD-8CD6-100C0758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133-3AA6-451B-AA75-E0297CB0395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03903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5060D3-0D24-4111-A2C5-C719E424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CF12D51-5692-4DDA-B6B9-B45D37380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1509CE-B095-43D0-BFE4-B31DD03B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1A6942-753B-49B7-ABEC-65D0CE01C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9B9B3F-3E2D-477F-ABFA-7C5CAC70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133-3AA6-451B-AA75-E0297CB0395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7744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52FCEA0-EA7F-46F1-B234-08B9F9EF2D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6C0C2D8-D8D2-422A-92D2-6AF39585B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86046B-A956-4CBE-BE9A-686AA2239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7B62CA-AAB6-462B-99DE-F0554DDE9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9E2F26-D95C-460D-89B1-F334D4E1A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133-3AA6-451B-AA75-E0297CB0395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03587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 04 – Uni Zür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2772000"/>
          </a:xfrm>
          <a:solidFill>
            <a:schemeClr val="accent2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de-CH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3E2EDD-B19F-478D-BB03-AD55EC1E8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672" y="228020"/>
            <a:ext cx="3679200" cy="552508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D364BCB8-820F-4C3A-BA37-7048A4C8D4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A73913C2-8DFE-4F15-B2DB-2A6D5C2670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fr-FR" noProof="0"/>
              <a:t>Cliquez sur l'icône pour ajouter une image</a:t>
            </a:r>
            <a:endParaRPr lang="de-CH" noProof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791A1AD7-DB7D-4C75-BEFB-EB6D34D3B2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265186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631F65-3662-4DFF-B5ED-6A0628E19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EC030C-4EEE-4DE0-ACC6-A65BD2C96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A0CA80-6592-4FD4-8880-3D4004F4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7C9F5D-E1CD-4AD9-8626-E3204BA63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97C5ED-546D-4082-97FA-00DE99E2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133-3AA6-451B-AA75-E0297CB0395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9641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A6132-D9A7-45A2-93D1-ADCDAF7F7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1DA15B-8503-4170-B7C4-0650F5BBF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51DCA9-E51C-431C-86D7-6675900BF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C6A97F-5FDE-4796-A223-84583EC9E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229D79-6056-4365-89C1-D90D6D6F4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133-3AA6-451B-AA75-E0297CB0395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14932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A13EEC-5EEF-4EF3-A48C-B754AF9B7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A98CAE-5969-4CB2-9230-034E8F259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10DC37-DBEA-45B5-9CD5-462C4459C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DE43C2-0382-4E2B-839F-54792CB7F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C079B4-5F73-410B-A4EE-2E2904B4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67A800-F83D-4935-9B27-468A6E46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133-3AA6-451B-AA75-E0297CB0395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5474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ADEF5B-8D7D-485D-8E70-4C872DB43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6D3F71B-DA6B-4580-AD98-2CB15CE8D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2D8E87-D66E-4552-92A2-6A9C26A0A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ADD9BA-2FA2-433C-A094-427636A83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B6AE7CA-391F-449B-B6FE-73E306791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C89D3DA-521B-4C68-9751-23F799F1F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A484CF0-0D26-434C-8E1D-A7A1D62C4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5A7801B-DCFF-4782-8BB5-5875CC194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133-3AA6-451B-AA75-E0297CB0395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7347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1D4EF4-CE40-4443-A9FE-5558CBD46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7E1240-B2E1-469B-A40A-11A9B6465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B47BB8-CB7D-4364-80A6-B1EE3D3DF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D145F3-71F5-415B-8AB2-7B49C5C8B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133-3AA6-451B-AA75-E0297CB0395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20531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28FBC5-0997-4027-BED4-692BA6450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40F5890-3623-40AD-A90C-10F86FB92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609339-0FD0-4029-B11D-0972385E2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133-3AA6-451B-AA75-E0297CB0395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2343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EBA90-3B00-49B8-A114-A691BC9B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21D9A2-A3CD-464C-A20D-EBB385365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52FE40-7A3F-4174-A949-05C4200BF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68140A-1246-4822-A609-61D6FF3D8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1906B3-D771-4E69-B063-0ABC0949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05B5819-8884-4DA3-B5F8-C3CF9B7AB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133-3AA6-451B-AA75-E0297CB0395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5716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00C13A-999A-46E2-83A0-DF95E83A1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3DE0955-DE15-4EF4-B4BD-618055E3F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214A5D-11EA-40F9-B75C-C17BE1ABD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7218A58-2021-438B-9FE6-2834011A8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9B0756-9743-4914-B773-90E947376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E1A4CC-A81F-4C84-8788-15FE3070A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133-3AA6-451B-AA75-E0297CB0395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08793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50104-EFCC-4EF6-AD02-6FFB02B19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EE8C4B-7D5E-41A6-BFE7-1657A24BF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5A0143-E126-46BD-8FD8-4BD0B499B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D89568-39C7-4A7A-82EF-4EE646CA2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62A75A-86DF-45E7-A61A-5DAB7A446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2B133-3AA6-451B-AA75-E0297CB0395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9761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NULL" TargetMode="External"/><Relationship Id="rId7" Type="http://schemas.openxmlformats.org/officeDocument/2006/relationships/image" Target="../media/image26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microsoft.com/office/2007/relationships/media" Target="../media/media2.mp4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7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19" Type="http://schemas.openxmlformats.org/officeDocument/2006/relationships/image" Target="../media/image8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2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texte, porcelaine&#10;&#10;Description générée automatiquement">
            <a:extLst>
              <a:ext uri="{FF2B5EF4-FFF2-40B4-BE49-F238E27FC236}">
                <a16:creationId xmlns:a16="http://schemas.microsoft.com/office/drawing/2014/main" id="{44B08614-195D-4D2A-963F-3CB70FEBC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25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6D225EA-5C39-441A-BF8B-C2DF1D5C4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4" y="350001"/>
            <a:ext cx="1796815" cy="29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Zurich (UZH) Logo PNG Vector (SVG) Free Download">
            <a:extLst>
              <a:ext uri="{FF2B5EF4-FFF2-40B4-BE49-F238E27FC236}">
                <a16:creationId xmlns:a16="http://schemas.microsoft.com/office/drawing/2014/main" id="{61371F5B-4E52-44C2-9ECD-1AB47FF26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309" y="222435"/>
            <a:ext cx="1796815" cy="56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1123B7A-6B40-4E9D-B3EC-B34681490CD6}"/>
              </a:ext>
            </a:extLst>
          </p:cNvPr>
          <p:cNvSpPr txBox="1"/>
          <p:nvPr/>
        </p:nvSpPr>
        <p:spPr>
          <a:xfrm>
            <a:off x="8859505" y="5550567"/>
            <a:ext cx="161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56405CC-1B92-4BF1-88AF-7964FBA7B377}" type="datetime1">
              <a:rPr lang="de-CH" smtClean="0">
                <a:solidFill>
                  <a:srgbClr val="2F6B9B"/>
                </a:solidFill>
              </a:rPr>
              <a:t>05.12.2022</a:t>
            </a:fld>
            <a:endParaRPr lang="fr-CH" dirty="0">
              <a:solidFill>
                <a:srgbClr val="2F6B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81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5C55FA2-F3E0-471F-8D6E-DFFEC78DCF9F}"/>
              </a:ext>
            </a:extLst>
          </p:cNvPr>
          <p:cNvSpPr txBox="1"/>
          <p:nvPr/>
        </p:nvSpPr>
        <p:spPr>
          <a:xfrm>
            <a:off x="7616831" y="2543910"/>
            <a:ext cx="4146152" cy="10013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+mj-lt"/>
                <a:ea typeface="+mj-ea"/>
                <a:cs typeface="+mj-cs"/>
              </a:rPr>
              <a:t>Testing Team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WhatsApp Video 2022-11-17 at 2.23.56 PM (1)">
            <a:hlinkClick r:id="" action="ppaction://media"/>
            <a:extLst>
              <a:ext uri="{FF2B5EF4-FFF2-40B4-BE49-F238E27FC236}">
                <a16:creationId xmlns:a16="http://schemas.microsoft.com/office/drawing/2014/main" id="{21678A1A-C52F-4A62-B590-178B7565DA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0885" y="112059"/>
            <a:ext cx="3755396" cy="663388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AB5D7A6-9C84-40EF-93FE-D6B85E4215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9" t="11664"/>
          <a:stretch/>
        </p:blipFill>
        <p:spPr>
          <a:xfrm>
            <a:off x="154288" y="345237"/>
            <a:ext cx="6516770" cy="352091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50FAB2A-8B50-4EDD-8C06-10328FDB13B7}"/>
              </a:ext>
            </a:extLst>
          </p:cNvPr>
          <p:cNvSpPr txBox="1"/>
          <p:nvPr/>
        </p:nvSpPr>
        <p:spPr>
          <a:xfrm>
            <a:off x="7646254" y="3866147"/>
            <a:ext cx="4087306" cy="10013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Responsible for handling the tests on the optoacoustic setup</a:t>
            </a:r>
          </a:p>
        </p:txBody>
      </p:sp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859C9A0C-BD93-4C12-AE32-F39CB01FA4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20" y="345237"/>
            <a:ext cx="1794863" cy="562391"/>
          </a:xfrm>
          <a:prstGeom prst="rect">
            <a:avLst/>
          </a:prstGeom>
        </p:spPr>
      </p:pic>
      <p:pic>
        <p:nvPicPr>
          <p:cNvPr id="23" name="Image 22" descr="Une image contenant texte, clipart, jauge, signe&#10;&#10;Description générée automatiquement">
            <a:extLst>
              <a:ext uri="{FF2B5EF4-FFF2-40B4-BE49-F238E27FC236}">
                <a16:creationId xmlns:a16="http://schemas.microsoft.com/office/drawing/2014/main" id="{A5AAFEC5-F61A-439A-849F-FCB6971EE2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21" y="487985"/>
            <a:ext cx="1794863" cy="304214"/>
          </a:xfrm>
          <a:prstGeom prst="rect">
            <a:avLst/>
          </a:prstGeom>
        </p:spPr>
      </p:pic>
      <p:pic>
        <p:nvPicPr>
          <p:cNvPr id="3" name="Volume Viewer - Volume Data_ V 2022-11-18 15-55-44">
            <a:hlinkClick r:id="" action="ppaction://media"/>
            <a:extLst>
              <a:ext uri="{FF2B5EF4-FFF2-40B4-BE49-F238E27FC236}">
                <a16:creationId xmlns:a16="http://schemas.microsoft.com/office/drawing/2014/main" id="{28500CAE-2D6F-34F1-252F-6F57A3514C5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3705"/>
                </p14:media>
              </p:ext>
            </p:extLst>
          </p:nvPr>
        </p:nvPicPr>
        <p:blipFill rotWithShape="1">
          <a:blip r:embed="rId10"/>
          <a:srcRect l="23445" t="23255" r="28029" b="7877"/>
          <a:stretch/>
        </p:blipFill>
        <p:spPr>
          <a:xfrm>
            <a:off x="252784" y="279476"/>
            <a:ext cx="5778647" cy="481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69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 mute="1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5">
            <a:extLst>
              <a:ext uri="{FF2B5EF4-FFF2-40B4-BE49-F238E27FC236}">
                <a16:creationId xmlns:a16="http://schemas.microsoft.com/office/drawing/2014/main" id="{482BD70C-C4A0-46C4-9518-A731098B4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9032C03-6F13-4531-B179-426CB475ADE8}"/>
              </a:ext>
            </a:extLst>
          </p:cNvPr>
          <p:cNvSpPr txBox="1"/>
          <p:nvPr/>
        </p:nvSpPr>
        <p:spPr>
          <a:xfrm>
            <a:off x="6125959" y="487480"/>
            <a:ext cx="5319433" cy="16175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Why do we need your help?</a:t>
            </a:r>
          </a:p>
        </p:txBody>
      </p:sp>
      <p:sp>
        <p:nvSpPr>
          <p:cNvPr id="22" name="Freeform: Shape 27">
            <a:extLst>
              <a:ext uri="{FF2B5EF4-FFF2-40B4-BE49-F238E27FC236}">
                <a16:creationId xmlns:a16="http://schemas.microsoft.com/office/drawing/2014/main" id="{39B74A45-BDDD-4892-B8C0-B290C0944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79352" cy="6374535"/>
          </a:xfrm>
          <a:custGeom>
            <a:avLst/>
            <a:gdLst>
              <a:gd name="connsiteX0" fmla="*/ 609861 w 5379352"/>
              <a:gd name="connsiteY0" fmla="*/ 6374535 h 6374535"/>
              <a:gd name="connsiteX1" fmla="*/ 3449004 w 5379352"/>
              <a:gd name="connsiteY1" fmla="*/ 6374535 h 6374535"/>
              <a:gd name="connsiteX2" fmla="*/ 3628245 w 5379352"/>
              <a:gd name="connsiteY2" fmla="*/ 6288190 h 6374535"/>
              <a:gd name="connsiteX3" fmla="*/ 5379352 w 5379352"/>
              <a:gd name="connsiteY3" fmla="*/ 3346018 h 6374535"/>
              <a:gd name="connsiteX4" fmla="*/ 2033334 w 5379352"/>
              <a:gd name="connsiteY4" fmla="*/ 0 h 6374535"/>
              <a:gd name="connsiteX5" fmla="*/ 129310 w 5379352"/>
              <a:gd name="connsiteY5" fmla="*/ 594192 h 6374535"/>
              <a:gd name="connsiteX6" fmla="*/ 0 w 5379352"/>
              <a:gd name="connsiteY6" fmla="*/ 692103 h 6374535"/>
              <a:gd name="connsiteX7" fmla="*/ 0 w 5379352"/>
              <a:gd name="connsiteY7" fmla="*/ 5999934 h 6374535"/>
              <a:gd name="connsiteX8" fmla="*/ 129311 w 5379352"/>
              <a:gd name="connsiteY8" fmla="*/ 6097845 h 6374535"/>
              <a:gd name="connsiteX9" fmla="*/ 367831 w 5379352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79352" h="6374535">
                <a:moveTo>
                  <a:pt x="609861" y="6374535"/>
                </a:moveTo>
                <a:lnTo>
                  <a:pt x="3449004" y="6374535"/>
                </a:lnTo>
                <a:lnTo>
                  <a:pt x="3628245" y="6288190"/>
                </a:lnTo>
                <a:cubicBezTo>
                  <a:pt x="4671283" y="5721578"/>
                  <a:pt x="5379352" y="4616487"/>
                  <a:pt x="5379352" y="3346018"/>
                </a:cubicBezTo>
                <a:cubicBezTo>
                  <a:pt x="5379352" y="1498063"/>
                  <a:pt x="3881289" y="0"/>
                  <a:pt x="2033334" y="0"/>
                </a:cubicBezTo>
                <a:cubicBezTo>
                  <a:pt x="1325914" y="0"/>
                  <a:pt x="669769" y="219535"/>
                  <a:pt x="129310" y="594192"/>
                </a:cubicBezTo>
                <a:lnTo>
                  <a:pt x="0" y="692103"/>
                </a:lnTo>
                <a:lnTo>
                  <a:pt x="0" y="5999934"/>
                </a:lnTo>
                <a:lnTo>
                  <a:pt x="129311" y="6097845"/>
                </a:lnTo>
                <a:cubicBezTo>
                  <a:pt x="206519" y="6151367"/>
                  <a:pt x="286089" y="6201724"/>
                  <a:pt x="367831" y="6248727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9">
            <a:extLst>
              <a:ext uri="{FF2B5EF4-FFF2-40B4-BE49-F238E27FC236}">
                <a16:creationId xmlns:a16="http://schemas.microsoft.com/office/drawing/2014/main" id="{C516C73E-9465-4C9E-9B86-9E58FB326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9" y="0"/>
            <a:ext cx="5210147" cy="6210629"/>
          </a:xfrm>
          <a:custGeom>
            <a:avLst/>
            <a:gdLst>
              <a:gd name="connsiteX0" fmla="*/ 1058223 w 5210147"/>
              <a:gd name="connsiteY0" fmla="*/ 0 h 6210629"/>
              <a:gd name="connsiteX1" fmla="*/ 3003078 w 5210147"/>
              <a:gd name="connsiteY1" fmla="*/ 0 h 6210629"/>
              <a:gd name="connsiteX2" fmla="*/ 3266657 w 5210147"/>
              <a:gd name="connsiteY2" fmla="*/ 96471 h 6210629"/>
              <a:gd name="connsiteX3" fmla="*/ 5210147 w 5210147"/>
              <a:gd name="connsiteY3" fmla="*/ 3028517 h 6210629"/>
              <a:gd name="connsiteX4" fmla="*/ 2028035 w 5210147"/>
              <a:gd name="connsiteY4" fmla="*/ 6210629 h 6210629"/>
              <a:gd name="connsiteX5" fmla="*/ 3916 w 5210147"/>
              <a:gd name="connsiteY5" fmla="*/ 5483989 h 6210629"/>
              <a:gd name="connsiteX6" fmla="*/ 0 w 5210147"/>
              <a:gd name="connsiteY6" fmla="*/ 5480430 h 6210629"/>
              <a:gd name="connsiteX7" fmla="*/ 0 w 5210147"/>
              <a:gd name="connsiteY7" fmla="*/ 576603 h 6210629"/>
              <a:gd name="connsiteX8" fmla="*/ 3916 w 5210147"/>
              <a:gd name="connsiteY8" fmla="*/ 573044 h 6210629"/>
              <a:gd name="connsiteX9" fmla="*/ 933918 w 5210147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10147" h="6210629">
                <a:moveTo>
                  <a:pt x="1058223" y="0"/>
                </a:moveTo>
                <a:lnTo>
                  <a:pt x="3003078" y="0"/>
                </a:lnTo>
                <a:lnTo>
                  <a:pt x="3266657" y="96471"/>
                </a:lnTo>
                <a:cubicBezTo>
                  <a:pt x="4408765" y="579542"/>
                  <a:pt x="5210147" y="1710443"/>
                  <a:pt x="5210147" y="3028517"/>
                </a:cubicBezTo>
                <a:cubicBezTo>
                  <a:pt x="5210147" y="4785949"/>
                  <a:pt x="3785467" y="6210629"/>
                  <a:pt x="2028035" y="6210629"/>
                </a:cubicBezTo>
                <a:cubicBezTo>
                  <a:pt x="1259159" y="6210629"/>
                  <a:pt x="553973" y="5937936"/>
                  <a:pt x="3916" y="5483989"/>
                </a:cubicBezTo>
                <a:lnTo>
                  <a:pt x="0" y="5480430"/>
                </a:lnTo>
                <a:lnTo>
                  <a:pt x="0" y="576603"/>
                </a:lnTo>
                <a:lnTo>
                  <a:pt x="3916" y="573044"/>
                </a:lnTo>
                <a:cubicBezTo>
                  <a:pt x="278945" y="346070"/>
                  <a:pt x="592755" y="164410"/>
                  <a:pt x="933918" y="39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53DC15-C993-44E9-923D-CEEF089EFF96}"/>
              </a:ext>
            </a:extLst>
          </p:cNvPr>
          <p:cNvSpPr txBox="1"/>
          <p:nvPr/>
        </p:nvSpPr>
        <p:spPr>
          <a:xfrm>
            <a:off x="6429375" y="2343150"/>
            <a:ext cx="46958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Financial, resources or know-how help: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Explosion protected oven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Chemicals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Oil Bath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Degassing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New Optoacoustic cup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Etc…</a:t>
            </a:r>
            <a:endParaRPr lang="fr-CH" sz="2400" dirty="0">
              <a:solidFill>
                <a:schemeClr val="bg1"/>
              </a:solidFill>
            </a:endParaRPr>
          </a:p>
        </p:txBody>
      </p:sp>
      <p:pic>
        <p:nvPicPr>
          <p:cNvPr id="4" name="Graphique 3" descr="Ordinateur avec un remplissage uni">
            <a:extLst>
              <a:ext uri="{FF2B5EF4-FFF2-40B4-BE49-F238E27FC236}">
                <a16:creationId xmlns:a16="http://schemas.microsoft.com/office/drawing/2014/main" id="{03D4D0AE-663F-4D27-9C5C-7A8411049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12" y="483465"/>
            <a:ext cx="1333500" cy="1333500"/>
          </a:xfrm>
          <a:prstGeom prst="rect">
            <a:avLst/>
          </a:prstGeom>
        </p:spPr>
      </p:pic>
      <p:pic>
        <p:nvPicPr>
          <p:cNvPr id="6" name="Graphique 5" descr="Bécher avec un remplissage uni">
            <a:extLst>
              <a:ext uri="{FF2B5EF4-FFF2-40B4-BE49-F238E27FC236}">
                <a16:creationId xmlns:a16="http://schemas.microsoft.com/office/drawing/2014/main" id="{1C694B8A-C96A-4E65-BC25-BCA3B6230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004" y="1075672"/>
            <a:ext cx="1029029" cy="1029029"/>
          </a:xfrm>
          <a:prstGeom prst="rect">
            <a:avLst/>
          </a:prstGeom>
        </p:spPr>
      </p:pic>
      <p:pic>
        <p:nvPicPr>
          <p:cNvPr id="8" name="Graphique 7" descr="Organe du cœur avec un remplissage uni">
            <a:extLst>
              <a:ext uri="{FF2B5EF4-FFF2-40B4-BE49-F238E27FC236}">
                <a16:creationId xmlns:a16="http://schemas.microsoft.com/office/drawing/2014/main" id="{9E9677AF-DC4A-4366-AD47-052FD8C38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1266" y="1981364"/>
            <a:ext cx="1123950" cy="1123950"/>
          </a:xfrm>
          <a:prstGeom prst="rect">
            <a:avLst/>
          </a:prstGeom>
        </p:spPr>
      </p:pic>
      <p:pic>
        <p:nvPicPr>
          <p:cNvPr id="10" name="Graphique 9" descr="Microscope avec un remplissage uni">
            <a:extLst>
              <a:ext uri="{FF2B5EF4-FFF2-40B4-BE49-F238E27FC236}">
                <a16:creationId xmlns:a16="http://schemas.microsoft.com/office/drawing/2014/main" id="{CEC8431A-050D-417E-B650-7C28BA1C0D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0103" y="3936039"/>
            <a:ext cx="914400" cy="914400"/>
          </a:xfrm>
          <a:prstGeom prst="rect">
            <a:avLst/>
          </a:prstGeom>
        </p:spPr>
      </p:pic>
      <p:pic>
        <p:nvPicPr>
          <p:cNvPr id="12" name="Graphique 11" descr="Tubes à essai avec un remplissage uni">
            <a:extLst>
              <a:ext uri="{FF2B5EF4-FFF2-40B4-BE49-F238E27FC236}">
                <a16:creationId xmlns:a16="http://schemas.microsoft.com/office/drawing/2014/main" id="{D70C6B87-C93C-43F1-9228-C24FBBA752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09924" y="3352469"/>
            <a:ext cx="914400" cy="914400"/>
          </a:xfrm>
          <a:prstGeom prst="rect">
            <a:avLst/>
          </a:prstGeom>
        </p:spPr>
      </p:pic>
      <p:pic>
        <p:nvPicPr>
          <p:cNvPr id="14" name="Graphique 13" descr="Cycle avec des personnes avec un remplissage uni">
            <a:extLst>
              <a:ext uri="{FF2B5EF4-FFF2-40B4-BE49-F238E27FC236}">
                <a16:creationId xmlns:a16="http://schemas.microsoft.com/office/drawing/2014/main" id="{6FE78BE6-7045-4A25-BD30-60001A5B7E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70033" y="2190914"/>
            <a:ext cx="914400" cy="914400"/>
          </a:xfrm>
          <a:prstGeom prst="rect">
            <a:avLst/>
          </a:prstGeom>
        </p:spPr>
      </p:pic>
      <p:pic>
        <p:nvPicPr>
          <p:cNvPr id="16" name="Graphique 15" descr="Livres avec un remplissage uni">
            <a:extLst>
              <a:ext uri="{FF2B5EF4-FFF2-40B4-BE49-F238E27FC236}">
                <a16:creationId xmlns:a16="http://schemas.microsoft.com/office/drawing/2014/main" id="{5A9B090C-5D5F-4167-A374-EF17B2A4A1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50512" y="2643113"/>
            <a:ext cx="914400" cy="914400"/>
          </a:xfrm>
          <a:prstGeom prst="rect">
            <a:avLst/>
          </a:prstGeom>
        </p:spPr>
      </p:pic>
      <p:pic>
        <p:nvPicPr>
          <p:cNvPr id="18" name="Graphique 17" descr="Baignoire avec un remplissage uni">
            <a:extLst>
              <a:ext uri="{FF2B5EF4-FFF2-40B4-BE49-F238E27FC236}">
                <a16:creationId xmlns:a16="http://schemas.microsoft.com/office/drawing/2014/main" id="{A70CEB9E-EA00-49C9-8B1B-C54D4CDE60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047875" y="4563606"/>
            <a:ext cx="914400" cy="914400"/>
          </a:xfrm>
          <a:prstGeom prst="rect">
            <a:avLst/>
          </a:prstGeom>
        </p:spPr>
      </p:pic>
      <p:pic>
        <p:nvPicPr>
          <p:cNvPr id="23" name="Image 2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32EF9B3-5FF8-4B6E-84B3-9254D03E3B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899" y="6012612"/>
            <a:ext cx="1794863" cy="562391"/>
          </a:xfrm>
          <a:prstGeom prst="rect">
            <a:avLst/>
          </a:prstGeom>
        </p:spPr>
      </p:pic>
      <p:pic>
        <p:nvPicPr>
          <p:cNvPr id="25" name="Image 24" descr="Une image contenant texte, clipart, jauge, signe&#10;&#10;Description générée automatiquement">
            <a:extLst>
              <a:ext uri="{FF2B5EF4-FFF2-40B4-BE49-F238E27FC236}">
                <a16:creationId xmlns:a16="http://schemas.microsoft.com/office/drawing/2014/main" id="{D1DD640F-0FAB-4700-9468-E5D148DC60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400" y="6155360"/>
            <a:ext cx="1794863" cy="30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73795BA-3485-4EE0-9529-EBF5157EBDC9}"/>
              </a:ext>
            </a:extLst>
          </p:cNvPr>
          <p:cNvSpPr txBox="1"/>
          <p:nvPr/>
        </p:nvSpPr>
        <p:spPr>
          <a:xfrm>
            <a:off x="7179765" y="1094148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+mj-lt"/>
                <a:ea typeface="+mj-ea"/>
                <a:cs typeface="+mj-cs"/>
              </a:rPr>
              <a:t>Any questions?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8" descr="Yellow question mark">
            <a:extLst>
              <a:ext uri="{FF2B5EF4-FFF2-40B4-BE49-F238E27FC236}">
                <a16:creationId xmlns:a16="http://schemas.microsoft.com/office/drawing/2014/main" id="{EFD31894-FD5D-FE42-4A6A-FE9448056B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22" r="6173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EC01C85-B63B-41C5-B357-268C02923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20" y="345237"/>
            <a:ext cx="1794863" cy="562391"/>
          </a:xfrm>
          <a:prstGeom prst="rect">
            <a:avLst/>
          </a:prstGeom>
        </p:spPr>
      </p:pic>
      <p:pic>
        <p:nvPicPr>
          <p:cNvPr id="6" name="Image 5" descr="Une image contenant texte, clipart, jauge, signe&#10;&#10;Description générée automatiquement">
            <a:extLst>
              <a:ext uri="{FF2B5EF4-FFF2-40B4-BE49-F238E27FC236}">
                <a16:creationId xmlns:a16="http://schemas.microsoft.com/office/drawing/2014/main" id="{542E2470-2D44-4D65-B241-8BFAAE044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21" y="487985"/>
            <a:ext cx="1794863" cy="30421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E01996D-BD3F-4EC9-8A67-0105D3B226A7}"/>
              </a:ext>
            </a:extLst>
          </p:cNvPr>
          <p:cNvSpPr txBox="1"/>
          <p:nvPr/>
        </p:nvSpPr>
        <p:spPr>
          <a:xfrm>
            <a:off x="6034139" y="4724400"/>
            <a:ext cx="5457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/>
              <a:t>You can </a:t>
            </a:r>
            <a:r>
              <a:rPr lang="fr-CH" sz="2400" dirty="0" err="1"/>
              <a:t>always</a:t>
            </a:r>
            <a:r>
              <a:rPr lang="fr-CH" sz="2400" dirty="0"/>
              <a:t> contact us:</a:t>
            </a:r>
          </a:p>
          <a:p>
            <a:pPr algn="ctr"/>
            <a:r>
              <a:rPr lang="fr-CH" sz="2400" dirty="0"/>
              <a:t>Mail: sonano@ethz.ch</a:t>
            </a:r>
          </a:p>
          <a:p>
            <a:pPr algn="ctr"/>
            <a:r>
              <a:rPr lang="fr-CH" sz="2400" dirty="0" err="1"/>
              <a:t>Website</a:t>
            </a:r>
            <a:r>
              <a:rPr lang="fr-CH" sz="2400"/>
              <a:t>: https://sonano</a:t>
            </a:r>
            <a:r>
              <a:rPr lang="fr-CH" sz="2400" dirty="0"/>
              <a:t>.ethz.ch</a:t>
            </a:r>
          </a:p>
        </p:txBody>
      </p:sp>
    </p:spTree>
    <p:extLst>
      <p:ext uri="{BB962C8B-B14F-4D97-AF65-F5344CB8AC3E}">
        <p14:creationId xmlns:p14="http://schemas.microsoft.com/office/powerpoint/2010/main" val="2697721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F49A72C-7247-4D2D-B6D6-B1CF2906E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20" y="202036"/>
            <a:ext cx="1914525" cy="599885"/>
          </a:xfrm>
          <a:prstGeom prst="rect">
            <a:avLst/>
          </a:prstGeom>
        </p:spPr>
      </p:pic>
      <p:pic>
        <p:nvPicPr>
          <p:cNvPr id="4" name="Image 3" descr="Une image contenant texte, clipart, jauge, signe&#10;&#10;Description générée automatiquement">
            <a:extLst>
              <a:ext uri="{FF2B5EF4-FFF2-40B4-BE49-F238E27FC236}">
                <a16:creationId xmlns:a16="http://schemas.microsoft.com/office/drawing/2014/main" id="{916EF4E2-D6E7-4062-9694-FCA5962AC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52" y="329652"/>
            <a:ext cx="1828684" cy="317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318E075-38EE-4407-BF32-681DDF8F0DF3}"/>
              </a:ext>
            </a:extLst>
          </p:cNvPr>
          <p:cNvSpPr txBox="1"/>
          <p:nvPr/>
        </p:nvSpPr>
        <p:spPr>
          <a:xfrm>
            <a:off x="1998366" y="3950244"/>
            <a:ext cx="8195268" cy="830997"/>
          </a:xfrm>
          <a:prstGeom prst="rect">
            <a:avLst/>
          </a:prstGeom>
          <a:solidFill>
            <a:srgbClr val="3F3F3F"/>
          </a:solidFill>
          <a:ln w="76200">
            <a:solidFill>
              <a:srgbClr val="D9D9D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4800" dirty="0" err="1">
                <a:solidFill>
                  <a:schemeClr val="bg1"/>
                </a:solidFill>
              </a:rPr>
              <a:t>Thank</a:t>
            </a:r>
            <a:r>
              <a:rPr lang="fr-CH" sz="4800" dirty="0">
                <a:solidFill>
                  <a:schemeClr val="bg1"/>
                </a:solidFill>
              </a:rPr>
              <a:t> </a:t>
            </a:r>
            <a:r>
              <a:rPr lang="fr-CH" sz="4800" dirty="0" err="1">
                <a:solidFill>
                  <a:schemeClr val="bg1"/>
                </a:solidFill>
              </a:rPr>
              <a:t>you</a:t>
            </a:r>
            <a:r>
              <a:rPr lang="fr-CH" sz="4800" dirty="0">
                <a:solidFill>
                  <a:schemeClr val="bg1"/>
                </a:solidFill>
              </a:rPr>
              <a:t> for </a:t>
            </a:r>
            <a:r>
              <a:rPr lang="fr-CH" sz="4800" dirty="0" err="1">
                <a:solidFill>
                  <a:schemeClr val="bg1"/>
                </a:solidFill>
              </a:rPr>
              <a:t>your</a:t>
            </a:r>
            <a:r>
              <a:rPr lang="fr-CH" sz="4800" dirty="0">
                <a:solidFill>
                  <a:schemeClr val="bg1"/>
                </a:solidFill>
              </a:rPr>
              <a:t> attention!</a:t>
            </a:r>
          </a:p>
        </p:txBody>
      </p:sp>
    </p:spTree>
    <p:extLst>
      <p:ext uri="{BB962C8B-B14F-4D97-AF65-F5344CB8AC3E}">
        <p14:creationId xmlns:p14="http://schemas.microsoft.com/office/powerpoint/2010/main" val="1442664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312B01F-84B6-4958-94FD-FBEA9A287AFF}"/>
              </a:ext>
            </a:extLst>
          </p:cNvPr>
          <p:cNvSpPr txBox="1"/>
          <p:nvPr/>
        </p:nvSpPr>
        <p:spPr>
          <a:xfrm>
            <a:off x="7209446" y="1396289"/>
            <a:ext cx="4399106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CH" sz="4400" dirty="0">
                <a:effectLst/>
                <a:latin typeface="+mj-lt"/>
              </a:rPr>
              <a:t>Agenda</a:t>
            </a:r>
            <a:endParaRPr lang="en-US" sz="4400" dirty="0"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42188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20C2C41-D9A8-45BE-9E21-91268EC18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07251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6095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38B1FC8-38BF-4066-8F4A-12EEC1C1A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1748" y="2662321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78B4B56-5CC4-4608-A9A9-996108D35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67973" cy="338328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0275199-3DE2-4283-AD68-0012EDB49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90" y="3405713"/>
            <a:ext cx="1858273" cy="131379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EC432D-AFB2-452D-B821-5324F6804122}"/>
              </a:ext>
            </a:extLst>
          </p:cNvPr>
          <p:cNvSpPr txBox="1"/>
          <p:nvPr/>
        </p:nvSpPr>
        <p:spPr>
          <a:xfrm>
            <a:off x="7215004" y="2871982"/>
            <a:ext cx="4238563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/>
              <a:t>Our 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err="1"/>
              <a:t>Optoacoustic</a:t>
            </a:r>
            <a:r>
              <a:rPr lang="fr-CH" sz="2400" dirty="0"/>
              <a:t> </a:t>
            </a:r>
            <a:r>
              <a:rPr lang="fr-CH" sz="2400" dirty="0" err="1"/>
              <a:t>imaging</a:t>
            </a:r>
            <a:endParaRPr lang="fr-CH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 err="1"/>
              <a:t>Nanoparticles</a:t>
            </a:r>
            <a:endParaRPr lang="fr-CH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/>
              <a:t>Our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dirty="0"/>
              <a:t>How </a:t>
            </a:r>
            <a:r>
              <a:rPr lang="fr-CH" sz="2400" dirty="0" err="1"/>
              <a:t>you</a:t>
            </a:r>
            <a:r>
              <a:rPr lang="fr-CH" sz="2400" dirty="0"/>
              <a:t> can </a:t>
            </a:r>
            <a:r>
              <a:rPr lang="fr-CH" sz="2400" dirty="0" err="1"/>
              <a:t>helps</a:t>
            </a:r>
            <a:r>
              <a:rPr lang="fr-CH" sz="2400" dirty="0"/>
              <a:t> us</a:t>
            </a:r>
          </a:p>
        </p:txBody>
      </p:sp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92AC9994-56FD-4C43-9B14-2B3935DF9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668" y="314682"/>
            <a:ext cx="1794863" cy="562391"/>
          </a:xfrm>
          <a:prstGeom prst="rect">
            <a:avLst/>
          </a:prstGeom>
        </p:spPr>
      </p:pic>
      <p:pic>
        <p:nvPicPr>
          <p:cNvPr id="23" name="Image 22" descr="Une image contenant texte, clipart, jauge, signe&#10;&#10;Description générée automatiquement">
            <a:extLst>
              <a:ext uri="{FF2B5EF4-FFF2-40B4-BE49-F238E27FC236}">
                <a16:creationId xmlns:a16="http://schemas.microsoft.com/office/drawing/2014/main" id="{C5DA9626-63D9-4F99-BFEB-06CD38837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169" y="457430"/>
            <a:ext cx="1794863" cy="304214"/>
          </a:xfrm>
          <a:prstGeom prst="rect">
            <a:avLst/>
          </a:prstGeom>
        </p:spPr>
      </p:pic>
      <p:pic>
        <p:nvPicPr>
          <p:cNvPr id="6" name="Image 5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9E69587A-AB95-4494-9B3B-11746BA01F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0" y="193271"/>
            <a:ext cx="3267326" cy="231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2F068FC-CA85-460D-BACB-B95B1160C2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4" t="3473" r="19515" b="9179"/>
          <a:stretch/>
        </p:blipFill>
        <p:spPr>
          <a:xfrm>
            <a:off x="168770" y="4487856"/>
            <a:ext cx="2407764" cy="23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97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9032C03-6F13-4531-B179-426CB475ADE8}"/>
              </a:ext>
            </a:extLst>
          </p:cNvPr>
          <p:cNvSpPr txBox="1"/>
          <p:nvPr/>
        </p:nvSpPr>
        <p:spPr>
          <a:xfrm>
            <a:off x="2311146" y="964490"/>
            <a:ext cx="7569706" cy="128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Our vision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9280D11-1FCE-4C12-9733-E73CCC0D20A1}"/>
              </a:ext>
            </a:extLst>
          </p:cNvPr>
          <p:cNvSpPr txBox="1"/>
          <p:nvPr/>
        </p:nvSpPr>
        <p:spPr>
          <a:xfrm>
            <a:off x="2165568" y="2555546"/>
            <a:ext cx="7860863" cy="40248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To improve cancer diagnostics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To bring a safe imaging process to the public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To reduce the costs of medical imaging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To make medical diagnostics more accessible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To increase the sustainability of biomedical diagnostics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To beat the MRI scanners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24" name="Image 2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034446E-5298-41E1-AF8C-435F29EBA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4822"/>
            <a:ext cx="1794863" cy="562391"/>
          </a:xfrm>
          <a:prstGeom prst="rect">
            <a:avLst/>
          </a:prstGeom>
        </p:spPr>
      </p:pic>
      <p:pic>
        <p:nvPicPr>
          <p:cNvPr id="25" name="Image 24" descr="Une image contenant texte, clipart, jauge, signe&#10;&#10;Description générée automatiquement">
            <a:extLst>
              <a:ext uri="{FF2B5EF4-FFF2-40B4-BE49-F238E27FC236}">
                <a16:creationId xmlns:a16="http://schemas.microsoft.com/office/drawing/2014/main" id="{DEE20421-E0A8-485D-A67E-C54428641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501" y="277570"/>
            <a:ext cx="1794863" cy="30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98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E048CD7-28F3-47A2-8D1B-6247A2177333}"/>
              </a:ext>
            </a:extLst>
          </p:cNvPr>
          <p:cNvSpPr txBox="1"/>
          <p:nvPr/>
        </p:nvSpPr>
        <p:spPr>
          <a:xfrm>
            <a:off x="801099" y="1396289"/>
            <a:ext cx="43990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latin typeface="+mj-lt"/>
                <a:ea typeface="+mj-ea"/>
                <a:cs typeface="+mj-cs"/>
              </a:rPr>
              <a:t>Optoacoustics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6541A83-C6D1-4441-8375-29BDC7DD19F8}"/>
              </a:ext>
            </a:extLst>
          </p:cNvPr>
          <p:cNvSpPr txBox="1"/>
          <p:nvPr/>
        </p:nvSpPr>
        <p:spPr>
          <a:xfrm>
            <a:off x="805544" y="2871982"/>
            <a:ext cx="4399094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laser is turned on and heats the tissue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heat induces an expansion which emits acoustic waves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An acoustic detector receives these waves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We reconstruct the images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EC84586-B9F3-4095-980C-141468118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149" y="1396289"/>
            <a:ext cx="5358634" cy="3788554"/>
          </a:xfrm>
          <a:prstGeom prst="rect">
            <a:avLst/>
          </a:prstGeom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95B8C64-554F-4AD1-A332-2CD2D8EBB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321" y="224247"/>
            <a:ext cx="1794863" cy="562391"/>
          </a:xfrm>
          <a:prstGeom prst="rect">
            <a:avLst/>
          </a:prstGeom>
        </p:spPr>
      </p:pic>
      <p:pic>
        <p:nvPicPr>
          <p:cNvPr id="16" name="Image 15" descr="Une image contenant texte, clipart, jauge, signe&#10;&#10;Description générée automatiquement">
            <a:extLst>
              <a:ext uri="{FF2B5EF4-FFF2-40B4-BE49-F238E27FC236}">
                <a16:creationId xmlns:a16="http://schemas.microsoft.com/office/drawing/2014/main" id="{26715207-6D08-47F9-ADC2-29C8B233A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2" y="366995"/>
            <a:ext cx="1794863" cy="30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87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A45B268-BBDB-4EC6-A664-CED7BF60D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420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78B55DD-3C55-4B94-9031-4F3723BD4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92AC9994-56FD-4C43-9B14-2B3935DF9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409" y="1012679"/>
            <a:ext cx="2754569" cy="863098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2D9BB05-ED63-4148-87AB-82720ACC3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18614" y="4769536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B00B48C-8AA7-4128-AD60-76349F0CE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6020" y="2715337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0760511E-86BF-4340-9949-CECB774FA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F9A77A4-0D07-41F4-9187-5DB49402237D}"/>
              </a:ext>
            </a:extLst>
          </p:cNvPr>
          <p:cNvSpPr txBox="1"/>
          <p:nvPr/>
        </p:nvSpPr>
        <p:spPr>
          <a:xfrm>
            <a:off x="588494" y="1977626"/>
            <a:ext cx="52773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latin typeface="+mj-lt"/>
                <a:ea typeface="+mj-ea"/>
                <a:cs typeface="+mj-cs"/>
              </a:rPr>
              <a:t>Advantages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0E89917-6F81-436E-8181-218D3F0162FF}"/>
              </a:ext>
            </a:extLst>
          </p:cNvPr>
          <p:cNvSpPr txBox="1"/>
          <p:nvPr/>
        </p:nvSpPr>
        <p:spPr>
          <a:xfrm>
            <a:off x="8888132" y="971496"/>
            <a:ext cx="60993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4000" dirty="0">
                <a:ln w="0"/>
                <a:solidFill>
                  <a:srgbClr val="2F6B9B"/>
                </a:solidFill>
                <a:effectLst>
                  <a:reflection blurRad="6350" stA="53000" endA="300" endPos="35500" dir="5400000" sy="-90000" algn="bl" rotWithShape="0"/>
                </a:effectLst>
              </a:rPr>
              <a:t>High </a:t>
            </a:r>
            <a:r>
              <a:rPr lang="fr-CH" sz="4000" dirty="0" err="1">
                <a:ln w="0"/>
                <a:solidFill>
                  <a:srgbClr val="2F6B9B"/>
                </a:solidFill>
                <a:effectLst>
                  <a:reflection blurRad="6350" stA="53000" endA="300" endPos="35500" dir="5400000" sy="-90000" algn="bl" rotWithShape="0"/>
                </a:effectLst>
              </a:rPr>
              <a:t>Precision</a:t>
            </a:r>
            <a:endParaRPr lang="fr-CH" sz="4000" dirty="0">
              <a:ln w="0"/>
              <a:solidFill>
                <a:srgbClr val="2F6B9B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FC2954C6-FCC6-4CA6-A159-3061D883F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94" y="950889"/>
            <a:ext cx="5128739" cy="170958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B5681AA7-4FC5-41FC-860F-15AE09AFA63F}"/>
              </a:ext>
            </a:extLst>
          </p:cNvPr>
          <p:cNvSpPr txBox="1"/>
          <p:nvPr/>
        </p:nvSpPr>
        <p:spPr>
          <a:xfrm>
            <a:off x="6096000" y="3680511"/>
            <a:ext cx="2376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>
                <a:ln w="0"/>
                <a:solidFill>
                  <a:srgbClr val="2F6B9B"/>
                </a:solidFill>
                <a:effectLst>
                  <a:reflection blurRad="6350" stA="53000" endA="300" endPos="35500" dir="5400000" sy="-90000" algn="bl" rotWithShape="0"/>
                </a:effectLst>
              </a:rPr>
              <a:t>Fast Imaging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14D4029-24F0-4582-A914-DB48F6AA23A2}"/>
              </a:ext>
            </a:extLst>
          </p:cNvPr>
          <p:cNvSpPr txBox="1"/>
          <p:nvPr/>
        </p:nvSpPr>
        <p:spPr>
          <a:xfrm>
            <a:off x="9434394" y="5311761"/>
            <a:ext cx="2757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000" dirty="0">
                <a:ln w="0"/>
                <a:solidFill>
                  <a:srgbClr val="2F6B9B"/>
                </a:solidFill>
                <a:effectLst>
                  <a:reflection blurRad="6350" stA="53000" endA="300" endPos="35500" dir="5400000" sy="-90000" algn="bl" rotWithShape="0"/>
                </a:effectLst>
              </a:rPr>
              <a:t>No </a:t>
            </a:r>
            <a:r>
              <a:rPr lang="fr-CH" sz="4000" dirty="0" err="1">
                <a:ln w="0"/>
                <a:solidFill>
                  <a:srgbClr val="2F6B9B"/>
                </a:solidFill>
                <a:effectLst>
                  <a:reflection blurRad="6350" stA="53000" endA="300" endPos="35500" dir="5400000" sy="-90000" algn="bl" rotWithShape="0"/>
                </a:effectLst>
              </a:rPr>
              <a:t>Toxicity</a:t>
            </a:r>
            <a:endParaRPr lang="fr-CH" sz="4000" dirty="0">
              <a:ln w="0"/>
              <a:solidFill>
                <a:srgbClr val="2F6B9B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1" name="Image 40" descr="Une image contenant texte&#10;&#10;Description générée automatiquement">
            <a:extLst>
              <a:ext uri="{FF2B5EF4-FFF2-40B4-BE49-F238E27FC236}">
                <a16:creationId xmlns:a16="http://schemas.microsoft.com/office/drawing/2014/main" id="{A9C327B0-E5B0-45AF-B5D3-E6AF94383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321" y="224247"/>
            <a:ext cx="1794863" cy="562391"/>
          </a:xfrm>
          <a:prstGeom prst="rect">
            <a:avLst/>
          </a:prstGeom>
        </p:spPr>
      </p:pic>
      <p:pic>
        <p:nvPicPr>
          <p:cNvPr id="43" name="Image 42" descr="Une image contenant texte, clipart, jauge, signe&#10;&#10;Description générée automatiquement">
            <a:extLst>
              <a:ext uri="{FF2B5EF4-FFF2-40B4-BE49-F238E27FC236}">
                <a16:creationId xmlns:a16="http://schemas.microsoft.com/office/drawing/2014/main" id="{CF5893D3-6028-4995-A4E4-B266011B1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2" y="366995"/>
            <a:ext cx="1794863" cy="304214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6701AF17-BF67-44EE-AFD2-0B8DEAD254EB}"/>
              </a:ext>
            </a:extLst>
          </p:cNvPr>
          <p:cNvSpPr txBox="1"/>
          <p:nvPr/>
        </p:nvSpPr>
        <p:spPr>
          <a:xfrm>
            <a:off x="5673822" y="973533"/>
            <a:ext cx="1772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>
                <a:ln w="0"/>
                <a:solidFill>
                  <a:srgbClr val="2F6B9B"/>
                </a:solidFill>
                <a:effectLst>
                  <a:reflection blurRad="6350" stA="53000" endA="300" endPos="35500" dir="5400000" sy="-90000" algn="bl" rotWithShape="0"/>
                </a:effectLst>
              </a:rPr>
              <a:t>Low </a:t>
            </a:r>
            <a:r>
              <a:rPr lang="fr-CH" sz="2400" dirty="0" err="1">
                <a:ln w="0"/>
                <a:solidFill>
                  <a:srgbClr val="2F6B9B"/>
                </a:solidFill>
                <a:effectLst>
                  <a:reflection blurRad="6350" stA="53000" endA="300" endPos="35500" dir="5400000" sy="-90000" algn="bl" rotWithShape="0"/>
                </a:effectLst>
              </a:rPr>
              <a:t>Cost</a:t>
            </a:r>
            <a:endParaRPr lang="fr-CH" sz="2400" dirty="0">
              <a:ln w="0"/>
              <a:solidFill>
                <a:srgbClr val="2F6B9B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7" name="Image 46" descr="Une image contenant texte, moniteur, écran&#10;&#10;Description générée automatiquement">
            <a:extLst>
              <a:ext uri="{FF2B5EF4-FFF2-40B4-BE49-F238E27FC236}">
                <a16:creationId xmlns:a16="http://schemas.microsoft.com/office/drawing/2014/main" id="{CCF70D56-3460-4ACB-B43D-BB3448029D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0" y="2738175"/>
            <a:ext cx="5128739" cy="1711717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EB303E71-F54E-4165-8180-D3EF679B92B4}"/>
              </a:ext>
            </a:extLst>
          </p:cNvPr>
          <p:cNvSpPr txBox="1"/>
          <p:nvPr/>
        </p:nvSpPr>
        <p:spPr>
          <a:xfrm>
            <a:off x="2020859" y="5813767"/>
            <a:ext cx="3545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000" dirty="0">
                <a:ln w="0"/>
                <a:solidFill>
                  <a:srgbClr val="2F6B9B"/>
                </a:solidFill>
                <a:effectLst>
                  <a:reflection blurRad="6350" stA="53000" endA="300" endPos="35500" dir="5400000" sy="-90000" algn="bl" rotWithShape="0"/>
                </a:effectLst>
              </a:rPr>
              <a:t>Great </a:t>
            </a:r>
            <a:r>
              <a:rPr lang="fr-CH" sz="4000" dirty="0" err="1">
                <a:ln w="0"/>
                <a:solidFill>
                  <a:srgbClr val="2F6B9B"/>
                </a:solidFill>
                <a:effectLst>
                  <a:reflection blurRad="6350" stA="53000" endA="300" endPos="35500" dir="5400000" sy="-90000" algn="bl" rotWithShape="0"/>
                </a:effectLst>
              </a:rPr>
              <a:t>Potential</a:t>
            </a:r>
            <a:endParaRPr lang="fr-CH" sz="4000" dirty="0">
              <a:ln w="0"/>
              <a:solidFill>
                <a:srgbClr val="2F6B9B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1" name="Image 50" descr="Une image contenant texte, personne, homme, travaillant&#10;&#10;Description générée automatiquement">
            <a:extLst>
              <a:ext uri="{FF2B5EF4-FFF2-40B4-BE49-F238E27FC236}">
                <a16:creationId xmlns:a16="http://schemas.microsoft.com/office/drawing/2014/main" id="{E9EC756F-C149-48A3-9847-28EAB7A88A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97" y="899449"/>
            <a:ext cx="4866932" cy="365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64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312B01F-84B6-4958-94FD-FBEA9A287AFF}"/>
              </a:ext>
            </a:extLst>
          </p:cNvPr>
          <p:cNvSpPr txBox="1"/>
          <p:nvPr/>
        </p:nvSpPr>
        <p:spPr>
          <a:xfrm>
            <a:off x="6684783" y="733507"/>
            <a:ext cx="50063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Nanoparticles</a:t>
            </a:r>
          </a:p>
        </p:txBody>
      </p:sp>
      <p:sp>
        <p:nvSpPr>
          <p:cNvPr id="26" name="Freeform: Shape 9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BEC432D-AFB2-452D-B821-5324F6804122}"/>
              </a:ext>
            </a:extLst>
          </p:cNvPr>
          <p:cNvSpPr txBox="1"/>
          <p:nvPr/>
        </p:nvSpPr>
        <p:spPr>
          <a:xfrm>
            <a:off x="6684783" y="1980600"/>
            <a:ext cx="5006336" cy="4686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nanoparticles are injected in the patient.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They flow through the blood stream.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particles aggregate in the tumor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While imaging, they absorb more heat enabling a better contrast.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Potentially, we could store some medication in the nanoparticles to deliver treatment directly to the tumor.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8306CD0-37DA-4FAB-B42B-4FFD14D10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4" y="350001"/>
            <a:ext cx="1796815" cy="29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University of Zurich (UZH) Logo PNG Vector (SVG) Free Download">
            <a:extLst>
              <a:ext uri="{FF2B5EF4-FFF2-40B4-BE49-F238E27FC236}">
                <a16:creationId xmlns:a16="http://schemas.microsoft.com/office/drawing/2014/main" id="{CAB4F663-3530-40AC-9413-E43D20FAC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309" y="222435"/>
            <a:ext cx="1796815" cy="56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077541BC-0E3D-4C0D-B9A3-74A6DD2B1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r="12594"/>
          <a:stretch/>
        </p:blipFill>
        <p:spPr>
          <a:xfrm>
            <a:off x="496437" y="1396289"/>
            <a:ext cx="4028504" cy="36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24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312B01F-84B6-4958-94FD-FBEA9A287AFF}"/>
              </a:ext>
            </a:extLst>
          </p:cNvPr>
          <p:cNvSpPr txBox="1"/>
          <p:nvPr/>
        </p:nvSpPr>
        <p:spPr>
          <a:xfrm>
            <a:off x="838200" y="723578"/>
            <a:ext cx="4595071" cy="1645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Our Team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BEC432D-AFB2-452D-B821-5324F6804122}"/>
              </a:ext>
            </a:extLst>
          </p:cNvPr>
          <p:cNvSpPr txBox="1"/>
          <p:nvPr/>
        </p:nvSpPr>
        <p:spPr>
          <a:xfrm>
            <a:off x="705313" y="2346891"/>
            <a:ext cx="4595071" cy="3628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8 focus students:</a:t>
            </a:r>
          </a:p>
          <a:p>
            <a:pPr marL="9144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7 mechanical engineers</a:t>
            </a:r>
          </a:p>
          <a:p>
            <a:pPr marL="9144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 electrical engineer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 professors</a:t>
            </a:r>
          </a:p>
          <a:p>
            <a:pPr marL="9144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Prof. Inge Herrmann</a:t>
            </a:r>
          </a:p>
          <a:p>
            <a:pPr marL="9144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Prof. Daniel </a:t>
            </a:r>
            <a:r>
              <a:rPr lang="en-US" sz="2400" dirty="0" err="1"/>
              <a:t>Razansky</a:t>
            </a:r>
            <a:endParaRPr lang="en-US" sz="2400" dirty="0"/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4 freelancers</a:t>
            </a: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7DEAE8C1-199A-44B7-A5D6-0126FB031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321" y="224247"/>
            <a:ext cx="1794863" cy="562391"/>
          </a:xfrm>
          <a:prstGeom prst="rect">
            <a:avLst/>
          </a:prstGeom>
        </p:spPr>
      </p:pic>
      <p:pic>
        <p:nvPicPr>
          <p:cNvPr id="14" name="Image 13" descr="Une image contenant texte, clipart, jauge, signe&#10;&#10;Description générée automatiquement">
            <a:extLst>
              <a:ext uri="{FF2B5EF4-FFF2-40B4-BE49-F238E27FC236}">
                <a16:creationId xmlns:a16="http://schemas.microsoft.com/office/drawing/2014/main" id="{B82D9545-63FF-43FD-BB29-56FCBFF07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2" y="366995"/>
            <a:ext cx="1794863" cy="304214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6E4A9CE-0521-40BB-9F26-6B72539CAE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7"/>
          <a:stretch/>
        </p:blipFill>
        <p:spPr>
          <a:xfrm>
            <a:off x="9370342" y="2787687"/>
            <a:ext cx="2640843" cy="595593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F7ECA058-EB34-42E6-9CF9-F22A1D28B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411" y="2944866"/>
            <a:ext cx="2956380" cy="438414"/>
          </a:xfrm>
          <a:prstGeom prst="rect">
            <a:avLst/>
          </a:prstGeom>
        </p:spPr>
      </p:pic>
      <p:pic>
        <p:nvPicPr>
          <p:cNvPr id="37" name="Image 36" descr="Une image contenant herbe, personne, extérieur, debout&#10;&#10;Description générée automatiquement">
            <a:extLst>
              <a:ext uri="{FF2B5EF4-FFF2-40B4-BE49-F238E27FC236}">
                <a16:creationId xmlns:a16="http://schemas.microsoft.com/office/drawing/2014/main" id="{47740445-2723-48AA-902F-668324B3F4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6"/>
          <a:stretch/>
        </p:blipFill>
        <p:spPr>
          <a:xfrm>
            <a:off x="6090897" y="3457941"/>
            <a:ext cx="6121493" cy="340005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808DFC08-2495-404A-8CB0-C31D279E14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680" y="0"/>
            <a:ext cx="2226165" cy="2864332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C4198430-FC41-4009-96E1-9BE90BD373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7531" y="0"/>
            <a:ext cx="2213611" cy="295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45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312B01F-84B6-4958-94FD-FBEA9A287AFF}"/>
              </a:ext>
            </a:extLst>
          </p:cNvPr>
          <p:cNvSpPr txBox="1"/>
          <p:nvPr/>
        </p:nvSpPr>
        <p:spPr>
          <a:xfrm>
            <a:off x="4518134" y="3585875"/>
            <a:ext cx="6503303" cy="1521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Synthesis Team</a:t>
            </a:r>
          </a:p>
        </p:txBody>
      </p:sp>
      <p:sp>
        <p:nvSpPr>
          <p:cNvPr id="11" name="Freeform: Shape 13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CE0E19C-0F06-41A2-8F6F-339C3BCBA6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78" r="1" b="1203"/>
          <a:stretch/>
        </p:blipFill>
        <p:spPr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BFD7943-4F82-4E9E-9113-E90306CAA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91" r="3" b="30562"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12" name="Freeform: Shape 17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1962E16-E107-4B6C-A1D7-C2AEB29FAE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29861"/>
          <a:stretch/>
        </p:blipFill>
        <p:spPr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9686C7F-47EE-4622-B78E-816318375F31}"/>
              </a:ext>
            </a:extLst>
          </p:cNvPr>
          <p:cNvSpPr txBox="1"/>
          <p:nvPr/>
        </p:nvSpPr>
        <p:spPr>
          <a:xfrm>
            <a:off x="4543137" y="4611634"/>
            <a:ext cx="6060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 err="1"/>
              <a:t>Responsible</a:t>
            </a:r>
            <a:r>
              <a:rPr lang="fr-CH" sz="2400" dirty="0"/>
              <a:t> for the </a:t>
            </a:r>
            <a:r>
              <a:rPr lang="fr-CH" sz="2400" dirty="0" err="1"/>
              <a:t>development</a:t>
            </a:r>
            <a:r>
              <a:rPr lang="fr-CH" sz="2400" dirty="0"/>
              <a:t> of </a:t>
            </a:r>
            <a:r>
              <a:rPr lang="fr-CH" sz="2400" dirty="0" err="1"/>
              <a:t>activatable</a:t>
            </a:r>
            <a:r>
              <a:rPr lang="fr-CH" sz="2400" dirty="0"/>
              <a:t> </a:t>
            </a:r>
            <a:r>
              <a:rPr lang="fr-CH" sz="2400" dirty="0" err="1"/>
              <a:t>nanoparticles</a:t>
            </a:r>
            <a:endParaRPr lang="fr-CH" sz="2400" dirty="0"/>
          </a:p>
        </p:txBody>
      </p:sp>
      <p:pic>
        <p:nvPicPr>
          <p:cNvPr id="24" name="Image 23" descr="Une image contenant texte&#10;&#10;Description générée automatiquement">
            <a:extLst>
              <a:ext uri="{FF2B5EF4-FFF2-40B4-BE49-F238E27FC236}">
                <a16:creationId xmlns:a16="http://schemas.microsoft.com/office/drawing/2014/main" id="{6E2A3C75-2E19-4120-829D-E6CB21938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70" y="5878707"/>
            <a:ext cx="1794863" cy="562391"/>
          </a:xfrm>
          <a:prstGeom prst="rect">
            <a:avLst/>
          </a:prstGeom>
        </p:spPr>
      </p:pic>
      <p:pic>
        <p:nvPicPr>
          <p:cNvPr id="25" name="Image 24" descr="Une image contenant texte, clipart, jauge, signe&#10;&#10;Description générée automatiquement">
            <a:extLst>
              <a:ext uri="{FF2B5EF4-FFF2-40B4-BE49-F238E27FC236}">
                <a16:creationId xmlns:a16="http://schemas.microsoft.com/office/drawing/2014/main" id="{F22697A0-434F-45EB-9EE4-49AB561D5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871" y="6021455"/>
            <a:ext cx="1794863" cy="30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16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ZoneTexte 60">
            <a:extLst>
              <a:ext uri="{FF2B5EF4-FFF2-40B4-BE49-F238E27FC236}">
                <a16:creationId xmlns:a16="http://schemas.microsoft.com/office/drawing/2014/main" id="{32A10D36-F7EF-4168-B8D7-80267C0D4876}"/>
              </a:ext>
            </a:extLst>
          </p:cNvPr>
          <p:cNvSpPr txBox="1"/>
          <p:nvPr/>
        </p:nvSpPr>
        <p:spPr>
          <a:xfrm>
            <a:off x="1803662" y="5204099"/>
            <a:ext cx="8584676" cy="10443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Responsible </a:t>
            </a:r>
            <a:r>
              <a:rPr lang="en-US" sz="2400" dirty="0">
                <a:latin typeface="+mj-lt"/>
                <a:ea typeface="+mj-ea"/>
                <a:cs typeface="+mj-cs"/>
              </a:rPr>
              <a:t>for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the development of a human-like model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A0EDF1-5463-4E1E-80C2-8166D98D6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76" b="19524"/>
          <a:stretch/>
        </p:blipFill>
        <p:spPr>
          <a:xfrm>
            <a:off x="895336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088357-123F-4B62-92F2-580816708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88" r="15612"/>
          <a:stretch/>
        </p:blipFill>
        <p:spPr>
          <a:xfrm>
            <a:off x="8324865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161B4DE6-A4AA-4197-A04C-E4ECD74234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D99B31-0409-4672-B7EF-40CF52ADB7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34" b="4166"/>
          <a:stretch/>
        </p:blipFill>
        <p:spPr>
          <a:xfrm>
            <a:off x="4610101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7092FF0-10D8-4235-B712-AB17EB607A35}"/>
              </a:ext>
            </a:extLst>
          </p:cNvPr>
          <p:cNvSpPr txBox="1"/>
          <p:nvPr/>
        </p:nvSpPr>
        <p:spPr>
          <a:xfrm>
            <a:off x="1803662" y="4295563"/>
            <a:ext cx="8584676" cy="10443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Phantom Team</a:t>
            </a:r>
          </a:p>
        </p:txBody>
      </p:sp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149C239C-EDCE-48C9-8D2C-439219E20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321" y="224247"/>
            <a:ext cx="1794863" cy="562391"/>
          </a:xfrm>
          <a:prstGeom prst="rect">
            <a:avLst/>
          </a:prstGeom>
        </p:spPr>
      </p:pic>
      <p:pic>
        <p:nvPicPr>
          <p:cNvPr id="19" name="Image 18" descr="Une image contenant texte, clipart, jauge, signe&#10;&#10;Description générée automatiquement">
            <a:extLst>
              <a:ext uri="{FF2B5EF4-FFF2-40B4-BE49-F238E27FC236}">
                <a16:creationId xmlns:a16="http://schemas.microsoft.com/office/drawing/2014/main" id="{A718CC08-22B3-429D-9C45-D23A5D6222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2" y="366995"/>
            <a:ext cx="1794863" cy="30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0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Widescreen</PresentationFormat>
  <Paragraphs>58</Paragraphs>
  <Slides>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Bonvin  Jérome</dc:creator>
  <cp:lastModifiedBy>Bonvin  Jérome</cp:lastModifiedBy>
  <cp:revision>8</cp:revision>
  <dcterms:created xsi:type="dcterms:W3CDTF">2022-11-17T09:16:29Z</dcterms:created>
  <dcterms:modified xsi:type="dcterms:W3CDTF">2022-12-05T15:27:19Z</dcterms:modified>
</cp:coreProperties>
</file>